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4"/>
    <p:sldMasterId id="2147483939" r:id="rId5"/>
    <p:sldMasterId id="2147483891" r:id="rId6"/>
  </p:sldMasterIdLst>
  <p:notesMasterIdLst>
    <p:notesMasterId r:id="rId15"/>
  </p:notesMasterIdLst>
  <p:handoutMasterIdLst>
    <p:handoutMasterId r:id="rId16"/>
  </p:handoutMasterIdLst>
  <p:sldIdLst>
    <p:sldId id="256" r:id="rId7"/>
    <p:sldId id="258" r:id="rId8"/>
    <p:sldId id="260" r:id="rId9"/>
    <p:sldId id="264" r:id="rId10"/>
    <p:sldId id="263" r:id="rId11"/>
    <p:sldId id="261" r:id="rId12"/>
    <p:sldId id="265" r:id="rId13"/>
    <p:sldId id="26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1F9D"/>
    <a:srgbClr val="A118A4"/>
    <a:srgbClr val="6F16A6"/>
    <a:srgbClr val="460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31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5BDB-7F1E-4B67-82D7-27D0BB640DC2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A5BC-2F8E-493C-A8D6-783119BD9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97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2DD9B-B9EB-4DD5-8E21-BE488093CC0C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4234A-CE1B-4CF0-896B-5F16379A6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0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одним скругленным углом 18"/>
          <p:cNvSpPr/>
          <p:nvPr userDrawn="1"/>
        </p:nvSpPr>
        <p:spPr>
          <a:xfrm flipH="1" flipV="1">
            <a:off x="0" y="-3"/>
            <a:ext cx="12192000" cy="5236116"/>
          </a:xfrm>
          <a:prstGeom prst="round1Rect">
            <a:avLst>
              <a:gd name="adj" fmla="val 16996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13187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0800000">
            <a:off x="6096000" y="4868725"/>
            <a:ext cx="6096000" cy="1440000"/>
          </a:xfrm>
          <a:prstGeom prst="round2DiagRect">
            <a:avLst>
              <a:gd name="adj1" fmla="val 36109"/>
              <a:gd name="adj2" fmla="val 0"/>
            </a:avLst>
          </a:prstGeom>
          <a:gradFill>
            <a:gsLst>
              <a:gs pos="0">
                <a:srgbClr val="46006E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ИМЯ СПИКЕРА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234000"/>
            <a:ext cx="2295000" cy="765000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2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 flipH="1">
            <a:off x="0" y="2664000"/>
            <a:ext cx="12192000" cy="4226832"/>
          </a:xfrm>
          <a:prstGeom prst="round1Rect">
            <a:avLst>
              <a:gd name="adj" fmla="val 12253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7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954000"/>
            <a:ext cx="11168461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76300" y="4985536"/>
            <a:ext cx="10439400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4572733"/>
            <a:ext cx="104394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325210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488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5363398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5363398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70098" y="4985536"/>
            <a:ext cx="5314299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370098" y="4572733"/>
            <a:ext cx="5314299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6378500" y="954000"/>
            <a:ext cx="5314198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5363296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360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с одним скругленным углом 25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8773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8103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0" y="2214000"/>
            <a:ext cx="12192000" cy="28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с двумя скругленными противолежащими углами 14"/>
          <p:cNvSpPr/>
          <p:nvPr userDrawn="1"/>
        </p:nvSpPr>
        <p:spPr>
          <a:xfrm>
            <a:off x="6272762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Прямоугольник с двумя скругленными противолежащими углами 20"/>
          <p:cNvSpPr/>
          <p:nvPr userDrawn="1"/>
        </p:nvSpPr>
        <p:spPr>
          <a:xfrm>
            <a:off x="507601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272762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41300" y="4648388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741300" y="4048538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1000" y="4617825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501000" y="4017975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741300" y="1764413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41300" y="1164563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501000" y="1733850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501000" y="1134000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42498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одним скругленным углом 21"/>
          <p:cNvSpPr/>
          <p:nvPr userDrawn="1"/>
        </p:nvSpPr>
        <p:spPr>
          <a:xfrm rot="10800000" flipH="1">
            <a:off x="0" y="0"/>
            <a:ext cx="12192000" cy="2349000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1801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47664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07602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1801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47664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07602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5967" y="288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5935" y="288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5998" y="288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5967" y="5400938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5935" y="5400938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5998" y="5400938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248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©2021 </a:t>
            </a:r>
            <a:r>
              <a:rPr lang="ru-RU" dirty="0" err="1"/>
              <a:t>Неофлекс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96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одним скругленным углом 18"/>
          <p:cNvSpPr/>
          <p:nvPr userDrawn="1"/>
        </p:nvSpPr>
        <p:spPr>
          <a:xfrm flipH="1" flipV="1">
            <a:off x="0" y="-3"/>
            <a:ext cx="12192000" cy="5236116"/>
          </a:xfrm>
          <a:prstGeom prst="round1Rect">
            <a:avLst>
              <a:gd name="adj" fmla="val 1699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13187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0800000">
            <a:off x="6096000" y="4868725"/>
            <a:ext cx="6096000" cy="1440000"/>
          </a:xfrm>
          <a:prstGeom prst="round2DiagRect">
            <a:avLst>
              <a:gd name="adj1" fmla="val 36109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246923"/>
            <a:ext cx="2293125" cy="7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5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9"/>
            <a:ext cx="6330167" cy="12192001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363170"/>
            <a:ext cx="5939700" cy="546468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0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279001"/>
            <a:ext cx="10439400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731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7041000" cy="68760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485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876300" y="2763425"/>
            <a:ext cx="485622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ru-RU" b="1" dirty="0">
                <a:solidFill>
                  <a:schemeClr val="accent2"/>
                </a:solidFill>
              </a:rPr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966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9"/>
            <a:ext cx="6330167" cy="12192001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363170"/>
            <a:ext cx="5939700" cy="546468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46006E"/>
              </a:gs>
              <a:gs pos="10000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43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5715002" y="381000"/>
            <a:ext cx="6858003" cy="6096001"/>
          </a:xfrm>
          <a:prstGeom prst="round1Rect">
            <a:avLst>
              <a:gd name="adj" fmla="val 9328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334264" y="-549009"/>
            <a:ext cx="5759453" cy="7956020"/>
          </a:xfrm>
          <a:prstGeom prst="round1Rect">
            <a:avLst>
              <a:gd name="adj" fmla="val 1045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5938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15938" y="218112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15938" y="3249000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5938" y="3625007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5938" y="469661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15938" y="509109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0706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1618500" y="1618500"/>
            <a:ext cx="6858000" cy="3621000"/>
          </a:xfrm>
          <a:prstGeom prst="round1Rect">
            <a:avLst>
              <a:gd name="adj" fmla="val 15064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4770300" y="549273"/>
            <a:ext cx="69057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770300" y="185400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4770300" y="3281604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4770300" y="474424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691000" y="200237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691000" y="2362376"/>
            <a:ext cx="5985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691000" y="3436122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691000" y="3796121"/>
            <a:ext cx="5985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691000" y="487838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691000" y="5238387"/>
            <a:ext cx="5985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761738" y="1311009"/>
            <a:ext cx="5759450" cy="4235982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557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6952504" y="1618499"/>
            <a:ext cx="6858000" cy="3621002"/>
          </a:xfrm>
          <a:prstGeom prst="round1Rect">
            <a:avLst>
              <a:gd name="adj" fmla="val 15422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6930062" cy="90969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461000" y="1674000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461000" y="2033398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48476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94466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440092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461000" y="3157942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461000" y="3517340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461000" y="4597306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61000" y="4956704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7200045" y="1311012"/>
            <a:ext cx="5759452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796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одним скругленным углом 13"/>
          <p:cNvSpPr/>
          <p:nvPr userDrawn="1"/>
        </p:nvSpPr>
        <p:spPr>
          <a:xfrm rot="16200000" flipH="1" flipV="1">
            <a:off x="-831000" y="831000"/>
            <a:ext cx="6858000" cy="5196000"/>
          </a:xfrm>
          <a:prstGeom prst="round1Rect">
            <a:avLst>
              <a:gd name="adj" fmla="val 11764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6366000" y="549273"/>
            <a:ext cx="531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66000" y="200237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66000" y="2362376"/>
            <a:ext cx="5310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366000" y="3436122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366000" y="3796121"/>
            <a:ext cx="5310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366000" y="487838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6366000" y="5238387"/>
            <a:ext cx="5310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33273" y="515998"/>
            <a:ext cx="5759450" cy="5826004"/>
          </a:xfrm>
          <a:prstGeom prst="round1Rect">
            <a:avLst>
              <a:gd name="adj" fmla="val 10293"/>
            </a:avLst>
          </a:prstGeom>
          <a:solidFill>
            <a:schemeClr val="bg1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943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6200000" flipH="1">
            <a:off x="3396457" y="-1970880"/>
            <a:ext cx="5399090" cy="11160127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40" name="Прямоугольник с двумя скругленными противолежащими углами 39"/>
          <p:cNvSpPr/>
          <p:nvPr userDrawn="1"/>
        </p:nvSpPr>
        <p:spPr>
          <a:xfrm rot="16200000">
            <a:off x="6186493" y="819147"/>
            <a:ext cx="5399085" cy="5580061"/>
          </a:xfrm>
          <a:prstGeom prst="round2DiagRect">
            <a:avLst>
              <a:gd name="adj1" fmla="val 11075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324001"/>
            <a:ext cx="11160126" cy="585637"/>
          </a:xfrm>
          <a:prstGeom prst="rect">
            <a:avLst/>
          </a:prstGeom>
        </p:spPr>
        <p:txBody>
          <a:bodyPr anchor="t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299311"/>
            <a:ext cx="4859700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0979" y="1299311"/>
            <a:ext cx="4818152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pic>
        <p:nvPicPr>
          <p:cNvPr id="38" name="Рисунок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21430C0-FE22-401E-B8AD-02743AC70F4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500979" y="2013206"/>
            <a:ext cx="4814721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69955BF-322F-4EF4-B66A-D30F68EE7E7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6299" y="2013206"/>
            <a:ext cx="4859339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99704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с одним скругленным углом 20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84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1" y="954000"/>
            <a:ext cx="11168461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76300" y="4985536"/>
            <a:ext cx="10439400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4572733"/>
            <a:ext cx="104394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616758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одним скругленным углом 13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84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5363398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5363398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70098" y="4985536"/>
            <a:ext cx="5314299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370098" y="4572733"/>
            <a:ext cx="5314299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6378500" y="954000"/>
            <a:ext cx="5314198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5363296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090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с одним скругленным углом 29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84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404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одним скругленным углом 19"/>
          <p:cNvSpPr/>
          <p:nvPr userDrawn="1"/>
        </p:nvSpPr>
        <p:spPr>
          <a:xfrm>
            <a:off x="0" y="4969825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с одним скругленным углом 18"/>
          <p:cNvSpPr/>
          <p:nvPr userDrawn="1"/>
        </p:nvSpPr>
        <p:spPr>
          <a:xfrm>
            <a:off x="0" y="2092725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с двумя скругленными противолежащими углами 14"/>
          <p:cNvSpPr/>
          <p:nvPr userDrawn="1"/>
        </p:nvSpPr>
        <p:spPr>
          <a:xfrm>
            <a:off x="6272762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Прямоугольник с двумя скругленными противолежащими углами 20"/>
          <p:cNvSpPr/>
          <p:nvPr userDrawn="1"/>
        </p:nvSpPr>
        <p:spPr>
          <a:xfrm>
            <a:off x="507601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272762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41300" y="4648388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741300" y="4048538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1000" y="4617825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501000" y="4017975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741300" y="1764413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41300" y="1164563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501000" y="1733850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501000" y="1134000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743176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>
            <a:off x="0" y="4779000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с одним скругленным углом 22"/>
          <p:cNvSpPr/>
          <p:nvPr userDrawn="1"/>
        </p:nvSpPr>
        <p:spPr>
          <a:xfrm>
            <a:off x="0" y="2285179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3916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51863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11801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3916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51863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11801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3884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1769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1831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3884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1769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1831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8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279001"/>
            <a:ext cx="10439400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1373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4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13187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234000"/>
            <a:ext cx="2295000" cy="765000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Прямоугольник с одним скругленным углом 21"/>
          <p:cNvSpPr/>
          <p:nvPr userDrawn="1"/>
        </p:nvSpPr>
        <p:spPr>
          <a:xfrm rot="5400000" flipH="1" flipV="1">
            <a:off x="8424001" y="2540724"/>
            <a:ext cx="1440000" cy="6095999"/>
          </a:xfrm>
          <a:prstGeom prst="round1Rect">
            <a:avLst>
              <a:gd name="adj" fmla="val 3377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174338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174338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ИМЯ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361208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9"/>
            <a:ext cx="6330167" cy="12192001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363170"/>
            <a:ext cx="5939700" cy="546468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tx1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491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279001"/>
            <a:ext cx="10439400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023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7041000" cy="687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521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521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876300" y="2819795"/>
            <a:ext cx="5215963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b="1" dirty="0">
                <a:solidFill>
                  <a:schemeClr val="accent4"/>
                </a:solidFill>
              </a:rPr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2431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 flipH="1">
            <a:off x="3058637" y="-2578636"/>
            <a:ext cx="6074726" cy="11700000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514446" y="-729192"/>
            <a:ext cx="5399089" cy="7956020"/>
          </a:xfrm>
          <a:prstGeom prst="round1Rect">
            <a:avLst>
              <a:gd name="adj" fmla="val 12609"/>
            </a:avLst>
          </a:prstGeom>
          <a:solidFill>
            <a:schemeClr val="bg2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5938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15938" y="218112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15938" y="3249000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5938" y="3625007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5938" y="469661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15938" y="509109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46975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1618501" y="1618501"/>
            <a:ext cx="6858002" cy="3621000"/>
          </a:xfrm>
          <a:prstGeom prst="round1Rect">
            <a:avLst>
              <a:gd name="adj" fmla="val 13486"/>
            </a:avLst>
          </a:prstGeom>
          <a:noFill/>
          <a:ln w="19050">
            <a:gradFill>
              <a:gsLst>
                <a:gs pos="100000">
                  <a:srgbClr val="EE5E2A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4770300" y="549273"/>
            <a:ext cx="69057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770300" y="185400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4770300" y="3281604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4770300" y="474424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691000" y="200237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691000" y="2362376"/>
            <a:ext cx="5985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691000" y="3436122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691000" y="3796121"/>
            <a:ext cx="5985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691000" y="487838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691000" y="5238387"/>
            <a:ext cx="5985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761738" y="1311009"/>
            <a:ext cx="5759450" cy="4235982"/>
          </a:xfrm>
          <a:prstGeom prst="round1Rect">
            <a:avLst>
              <a:gd name="adj" fmla="val 12609"/>
            </a:avLst>
          </a:prstGeom>
          <a:solidFill>
            <a:schemeClr val="bg2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5664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bg>
      <p:bgPr>
        <a:gradFill>
          <a:gsLst>
            <a:gs pos="100000">
              <a:schemeClr val="tx1"/>
            </a:gs>
            <a:gs pos="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6930062" cy="90969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461000" y="1674000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>
            <a:off x="3058637" y="-2578643"/>
            <a:ext cx="6074725" cy="11700000"/>
          </a:xfrm>
          <a:prstGeom prst="round2DiagRect">
            <a:avLst>
              <a:gd name="adj1" fmla="val 12068"/>
              <a:gd name="adj2" fmla="val 0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461000" y="2033398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48476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94466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440092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461000" y="3157942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461000" y="3517340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461000" y="4597306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61000" y="4956704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7374466" y="1130830"/>
            <a:ext cx="5399089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tx2"/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4" name="Прямоугольник с одним скругленным углом 33"/>
          <p:cNvSpPr/>
          <p:nvPr userDrawn="1"/>
        </p:nvSpPr>
        <p:spPr>
          <a:xfrm rot="16200000" flipH="1">
            <a:off x="7374467" y="1151606"/>
            <a:ext cx="5399089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606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bg>
      <p:bgPr>
        <a:gradFill>
          <a:gsLst>
            <a:gs pos="100000">
              <a:schemeClr val="tx1"/>
            </a:gs>
            <a:gs pos="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835839" y="835839"/>
            <a:ext cx="6867677" cy="5196000"/>
          </a:xfrm>
          <a:prstGeom prst="round1Rect">
            <a:avLst>
              <a:gd name="adj" fmla="val 10323"/>
            </a:avLst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6366000" y="549273"/>
            <a:ext cx="531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66000" y="200237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66000" y="2362376"/>
            <a:ext cx="5310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366000" y="3436122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366000" y="3796121"/>
            <a:ext cx="5310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366000" y="487838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6366000" y="5238387"/>
            <a:ext cx="5310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33273" y="515998"/>
            <a:ext cx="5759450" cy="5826004"/>
          </a:xfrm>
          <a:prstGeom prst="round1Rect">
            <a:avLst>
              <a:gd name="adj" fmla="val 10293"/>
            </a:avLst>
          </a:prstGeom>
          <a:solidFill>
            <a:schemeClr val="bg1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010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6200000" flipH="1">
            <a:off x="3396457" y="-1970880"/>
            <a:ext cx="5399090" cy="11160127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40" name="Прямоугольник с двумя скругленными противолежащими углами 39"/>
          <p:cNvSpPr/>
          <p:nvPr userDrawn="1"/>
        </p:nvSpPr>
        <p:spPr>
          <a:xfrm rot="16200000">
            <a:off x="6186492" y="819147"/>
            <a:ext cx="5399085" cy="5580058"/>
          </a:xfrm>
          <a:prstGeom prst="round2DiagRect">
            <a:avLst>
              <a:gd name="adj1" fmla="val 11075"/>
              <a:gd name="adj2" fmla="val 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324001"/>
            <a:ext cx="11160126" cy="585637"/>
          </a:xfrm>
          <a:prstGeom prst="rect">
            <a:avLst/>
          </a:prstGeom>
        </p:spPr>
        <p:txBody>
          <a:bodyPr anchor="t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10807F9-7C39-4BCF-AE30-70673C71A2F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76300" y="1299311"/>
            <a:ext cx="4859700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81CD98D-866A-46F7-BC2C-D82ECAA2D4A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00979" y="1299311"/>
            <a:ext cx="4818152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95856A9-5A41-459B-A701-74B71C956B7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500979" y="2013206"/>
            <a:ext cx="4814721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C201-DF3A-485E-8E45-0AAA2F8630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6299" y="2013206"/>
            <a:ext cx="4859339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4547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7041000" cy="687603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5"/>
            <a:ext cx="4859700" cy="39532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1600" dirty="0"/>
          </a:p>
          <a:p>
            <a:pPr lvl="0"/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1245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 flipH="1" flipV="1">
            <a:off x="246000" y="2664000"/>
            <a:ext cx="11700000" cy="4194000"/>
          </a:xfrm>
          <a:prstGeom prst="round1Rect">
            <a:avLst>
              <a:gd name="adj" fmla="val 7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76300" y="4985536"/>
            <a:ext cx="10439400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4572733"/>
            <a:ext cx="104394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1" y="954000"/>
            <a:ext cx="11168461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3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324001"/>
            <a:ext cx="11160126" cy="585637"/>
          </a:xfrm>
          <a:prstGeom prst="rect">
            <a:avLst/>
          </a:prstGeom>
        </p:spPr>
        <p:txBody>
          <a:bodyPr anchor="t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4287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 flipH="1" flipV="1">
            <a:off x="246000" y="2664000"/>
            <a:ext cx="11700000" cy="4194000"/>
          </a:xfrm>
          <a:prstGeom prst="round1Rect">
            <a:avLst>
              <a:gd name="adj" fmla="val 7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5363398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5363398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70098" y="4985536"/>
            <a:ext cx="5314299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370098" y="4572733"/>
            <a:ext cx="5314299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6378500" y="954000"/>
            <a:ext cx="5314198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5363296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7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одним скругленным углом 28"/>
          <p:cNvSpPr/>
          <p:nvPr userDrawn="1"/>
        </p:nvSpPr>
        <p:spPr>
          <a:xfrm rot="10800000" flipH="1" flipV="1">
            <a:off x="246000" y="2664000"/>
            <a:ext cx="11700000" cy="4194000"/>
          </a:xfrm>
          <a:prstGeom prst="round1Rect">
            <a:avLst>
              <a:gd name="adj" fmla="val 7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92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0" y="2214000"/>
            <a:ext cx="12192000" cy="2880000"/>
          </a:xfrm>
          <a:prstGeom prst="round1Rect">
            <a:avLst>
              <a:gd name="adj" fmla="val 0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с двумя скругленными противолежащими углами 14"/>
          <p:cNvSpPr/>
          <p:nvPr userDrawn="1"/>
        </p:nvSpPr>
        <p:spPr>
          <a:xfrm>
            <a:off x="6272762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Прямоугольник с двумя скругленными противолежащими углами 20"/>
          <p:cNvSpPr/>
          <p:nvPr userDrawn="1"/>
        </p:nvSpPr>
        <p:spPr>
          <a:xfrm>
            <a:off x="507601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272762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41300" y="4648388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741300" y="4048538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1000" y="4617825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501000" y="4017975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741300" y="1764413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41300" y="1164563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501000" y="1733850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501000" y="1134000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30991165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одним скругленным углом 28"/>
          <p:cNvSpPr/>
          <p:nvPr userDrawn="1"/>
        </p:nvSpPr>
        <p:spPr>
          <a:xfrm rot="10800000">
            <a:off x="0" y="2340000"/>
            <a:ext cx="12192000" cy="2529000"/>
          </a:xfrm>
          <a:prstGeom prst="round1Rect">
            <a:avLst>
              <a:gd name="adj" fmla="val 0"/>
            </a:avLst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3916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51863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11801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3916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51863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11801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3884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1769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1831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3884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1769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1831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5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 flipH="1">
            <a:off x="3058637" y="-2578636"/>
            <a:ext cx="6074726" cy="11700000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5715003" y="380999"/>
            <a:ext cx="6857999" cy="6096001"/>
          </a:xfrm>
          <a:prstGeom prst="round1Rect">
            <a:avLst>
              <a:gd name="adj" fmla="val 9484"/>
            </a:avLst>
          </a:prstGeom>
          <a:gradFill>
            <a:gsLst>
              <a:gs pos="100000">
                <a:schemeClr val="accent3"/>
              </a:gs>
              <a:gs pos="0">
                <a:schemeClr val="tx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5938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15938" y="218112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15938" y="3249000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5938" y="3625007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5938" y="469661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15938" y="509109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514446" y="-729192"/>
            <a:ext cx="5399089" cy="7956020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82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1618500" y="1618500"/>
            <a:ext cx="6858000" cy="3621000"/>
          </a:xfrm>
          <a:prstGeom prst="round1Rect">
            <a:avLst>
              <a:gd name="adj" fmla="val 15590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4770300" y="549273"/>
            <a:ext cx="69057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770300" y="185400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4770300" y="3281604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4770300" y="474424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691000" y="200237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691000" y="2362376"/>
            <a:ext cx="5985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691000" y="3436122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691000" y="3796121"/>
            <a:ext cx="5985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691000" y="487838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691000" y="5238387"/>
            <a:ext cx="5985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761738" y="1311009"/>
            <a:ext cx="5759450" cy="4235982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14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90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 rot="16200000" flipH="1">
            <a:off x="3058637" y="-2578636"/>
            <a:ext cx="6074726" cy="11700000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6952503" y="1618500"/>
            <a:ext cx="6858002" cy="3621002"/>
          </a:xfrm>
          <a:prstGeom prst="round1Rect">
            <a:avLst>
              <a:gd name="adj" fmla="val 15422"/>
            </a:avLst>
          </a:prstGeom>
          <a:gradFill>
            <a:gsLst>
              <a:gs pos="100000">
                <a:schemeClr val="accent3"/>
              </a:gs>
              <a:gs pos="0">
                <a:schemeClr val="tx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6930062" cy="90969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461000" y="1674000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461000" y="2033398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48476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94466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440092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461000" y="3157942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461000" y="3517340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461000" y="4597306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61000" y="4956704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7374466" y="1130830"/>
            <a:ext cx="5399089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831002" y="831001"/>
            <a:ext cx="6858003" cy="5196000"/>
          </a:xfrm>
          <a:prstGeom prst="round1Rect">
            <a:avLst>
              <a:gd name="adj" fmla="val 10323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6366000" y="549273"/>
            <a:ext cx="531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66000" y="200237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66000" y="2362376"/>
            <a:ext cx="5310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366000" y="3436122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366000" y="3796121"/>
            <a:ext cx="5310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366000" y="487838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6366000" y="5238387"/>
            <a:ext cx="5310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33273" y="515998"/>
            <a:ext cx="5759450" cy="5826004"/>
          </a:xfrm>
          <a:prstGeom prst="round1Rect">
            <a:avLst>
              <a:gd name="adj" fmla="val 10293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14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40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с одним скругленным углом 40"/>
          <p:cNvSpPr/>
          <p:nvPr userDrawn="1"/>
        </p:nvSpPr>
        <p:spPr>
          <a:xfrm rot="16200000">
            <a:off x="5220003" y="-114004"/>
            <a:ext cx="6857997" cy="7086003"/>
          </a:xfrm>
          <a:prstGeom prst="round1Rect">
            <a:avLst>
              <a:gd name="adj" fmla="val 9641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81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с одним скругленным углом 41"/>
          <p:cNvSpPr/>
          <p:nvPr userDrawn="1"/>
        </p:nvSpPr>
        <p:spPr>
          <a:xfrm rot="5400000">
            <a:off x="3956679" y="-2146104"/>
            <a:ext cx="1803795" cy="6096002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с одним скругленным углом 39"/>
          <p:cNvSpPr/>
          <p:nvPr userDrawn="1"/>
        </p:nvSpPr>
        <p:spPr>
          <a:xfrm rot="16200000">
            <a:off x="5715002" y="380998"/>
            <a:ext cx="6858001" cy="6096001"/>
          </a:xfrm>
          <a:prstGeom prst="round1Rect">
            <a:avLst>
              <a:gd name="adj" fmla="val 9641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81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с одним скругленным углом 38"/>
          <p:cNvSpPr/>
          <p:nvPr userDrawn="1"/>
        </p:nvSpPr>
        <p:spPr>
          <a:xfrm rot="5400000">
            <a:off x="-381005" y="381000"/>
            <a:ext cx="6858007" cy="6096002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6200000" flipH="1">
            <a:off x="3843534" y="-1523802"/>
            <a:ext cx="4504933" cy="11160127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549275"/>
            <a:ext cx="5436210" cy="1254517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8" name="Рисунок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924C1F2-53BD-43A0-BE5C-8A839C1024D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76300" y="1996121"/>
            <a:ext cx="4859700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CA02AC-C3CF-4698-925F-294B057B70F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00979" y="1996121"/>
            <a:ext cx="4818152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000C54E-6F63-4704-83BC-E537090F561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500979" y="2710014"/>
            <a:ext cx="4814721" cy="32383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800B1BD-34E1-4311-8D2C-A6CDC3B05E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6299" y="2710014"/>
            <a:ext cx="4859339" cy="32383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3773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©2021 </a:t>
            </a:r>
            <a:r>
              <a:rPr lang="ru-RU" dirty="0" err="1"/>
              <a:t>Неофлекс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37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57" r:id="rId15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5" r:id="rId14"/>
    <p:sldLayoutId id="2147483956" r:id="rId15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94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14" r:id="rId2"/>
    <p:sldLayoutId id="2147483893" r:id="rId3"/>
    <p:sldLayoutId id="2147483895" r:id="rId4"/>
    <p:sldLayoutId id="2147483896" r:id="rId5"/>
    <p:sldLayoutId id="2147483911" r:id="rId6"/>
    <p:sldLayoutId id="2147483919" r:id="rId7"/>
    <p:sldLayoutId id="2147483920" r:id="rId8"/>
    <p:sldLayoutId id="2147483958" r:id="rId9"/>
    <p:sldLayoutId id="2147483954" r:id="rId10"/>
    <p:sldLayoutId id="2147483923" r:id="rId11"/>
    <p:sldLayoutId id="2147483894" r:id="rId12"/>
    <p:sldLayoutId id="2147483922" r:id="rId13"/>
    <p:sldLayoutId id="2147483899" r:id="rId14"/>
    <p:sldLayoutId id="2147483918" r:id="rId15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12121"/>
              <a:gd name="adj2" fmla="val 2212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3449226"/>
            <a:ext cx="8099700" cy="141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uk-UA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Т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elegram</a:t>
            </a: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бота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DevDucksCryptoBot</a:t>
            </a: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</a:t>
            </a:r>
            <a:r>
              <a:rPr lang="uk-UA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отслеживания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курса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криптовалют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его </a:t>
            </a:r>
            <a:r>
              <a:rPr lang="uk-UA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развитие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uk-UA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поддержка</a:t>
            </a:r>
            <a:r>
              <a:rPr lang="uk-UA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300" y="2009501"/>
            <a:ext cx="8099700" cy="1419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Команда </a:t>
            </a:r>
            <a:r>
              <a:rPr lang="en-US" sz="4800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DevDucks</a:t>
            </a:r>
            <a:r>
              <a:rPr lang="en-U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present</a:t>
            </a:r>
          </a:p>
        </p:txBody>
      </p:sp>
      <p:sp>
        <p:nvSpPr>
          <p:cNvPr id="19" name="Прямоугольник с одним скругленным углом 18"/>
          <p:cNvSpPr/>
          <p:nvPr/>
        </p:nvSpPr>
        <p:spPr>
          <a:xfrm flipV="1">
            <a:off x="0" y="0"/>
            <a:ext cx="3216000" cy="12690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Google Shape;158;p19"/>
          <p:cNvSpPr txBox="1">
            <a:spLocks/>
          </p:cNvSpPr>
          <p:nvPr/>
        </p:nvSpPr>
        <p:spPr>
          <a:xfrm>
            <a:off x="7478919" y="5570500"/>
            <a:ext cx="3594136" cy="494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400" b="1" dirty="0"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158;p19"/>
          <p:cNvSpPr txBox="1">
            <a:spLocks/>
          </p:cNvSpPr>
          <p:nvPr/>
        </p:nvSpPr>
        <p:spPr>
          <a:xfrm>
            <a:off x="7536000" y="5724000"/>
            <a:ext cx="4140064" cy="58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400" dirty="0"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233979"/>
            <a:ext cx="2205061" cy="735021"/>
          </a:xfrm>
          <a:prstGeom prst="rect">
            <a:avLst/>
          </a:prstGeom>
        </p:spPr>
      </p:pic>
      <p:sp>
        <p:nvSpPr>
          <p:cNvPr id="16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/>
              <a:t>©2021 </a:t>
            </a:r>
            <a:r>
              <a:rPr lang="ru-RU" sz="1000" dirty="0" err="1"/>
              <a:t>Неофлекс</a:t>
            </a:r>
            <a:r>
              <a:rPr lang="ru-RU" sz="1000" dirty="0"/>
              <a:t>. Все права защищены</a:t>
            </a:r>
          </a:p>
        </p:txBody>
      </p:sp>
      <p:sp>
        <p:nvSpPr>
          <p:cNvPr id="24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97838-B0C9-4C74-9ED8-234C9B5E0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64" y="203168"/>
            <a:ext cx="3562599" cy="33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07" y="0"/>
            <a:ext cx="8405021" cy="6858000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2002999"/>
            <a:ext cx="4139700" cy="1426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3"/>
                </a:solidFill>
                <a:cs typeface="Segoe UI" panose="020B0502040204020203" pitchFamily="34" charset="0"/>
              </a:rPr>
              <a:t>Бот </a:t>
            </a:r>
            <a:r>
              <a:rPr lang="en-US" sz="1800" b="1" dirty="0">
                <a:solidFill>
                  <a:schemeClr val="accent3"/>
                </a:solidFill>
                <a:cs typeface="Segoe UI" panose="020B0502040204020203" pitchFamily="34" charset="0"/>
              </a:rPr>
              <a:t>@</a:t>
            </a:r>
            <a:r>
              <a:rPr lang="en-US" sz="1800" b="1" dirty="0" err="1">
                <a:solidFill>
                  <a:schemeClr val="accent3"/>
                </a:solidFill>
                <a:cs typeface="Segoe UI" panose="020B0502040204020203" pitchFamily="34" charset="0"/>
              </a:rPr>
              <a:t>DevDucksCryptoBot</a:t>
            </a:r>
            <a:r>
              <a:rPr lang="ru-RU" sz="1800" b="1" dirty="0">
                <a:solidFill>
                  <a:schemeClr val="accent3"/>
                </a:solidFill>
                <a:cs typeface="Segoe UI" panose="020B0502040204020203" pitchFamily="34" charset="0"/>
              </a:rPr>
              <a:t> предназначен для оперативного отслеживания курса криптовалют.</a:t>
            </a:r>
            <a:endParaRPr lang="en-US" sz="1800" b="1" dirty="0">
              <a:solidFill>
                <a:schemeClr val="accent3"/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300" y="909637"/>
            <a:ext cx="3779700" cy="109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Идея и реализация проекта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Google Shape;158;p19"/>
          <p:cNvSpPr txBox="1">
            <a:spLocks/>
          </p:cNvSpPr>
          <p:nvPr/>
        </p:nvSpPr>
        <p:spPr>
          <a:xfrm>
            <a:off x="1370999" y="3429001"/>
            <a:ext cx="4634995" cy="2519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5502487-3364-45C6-B058-014455F5D4BC}"/>
              </a:ext>
            </a:extLst>
          </p:cNvPr>
          <p:cNvGrpSpPr/>
          <p:nvPr/>
        </p:nvGrpSpPr>
        <p:grpSpPr>
          <a:xfrm>
            <a:off x="872096" y="3479026"/>
            <a:ext cx="260310" cy="1789971"/>
            <a:chOff x="872096" y="3479026"/>
            <a:chExt cx="260310" cy="1789971"/>
          </a:xfrm>
        </p:grpSpPr>
        <p:cxnSp>
          <p:nvCxnSpPr>
            <p:cNvPr id="7" name="Прямая соединительная линия 6"/>
            <p:cNvCxnSpPr>
              <a:cxnSpLocks/>
              <a:stCxn id="5" idx="4"/>
              <a:endCxn id="18" idx="0"/>
            </p:cNvCxnSpPr>
            <p:nvPr/>
          </p:nvCxnSpPr>
          <p:spPr>
            <a:xfrm>
              <a:off x="1002251" y="3739336"/>
              <a:ext cx="0" cy="12693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Овал 4"/>
            <p:cNvSpPr/>
            <p:nvPr/>
          </p:nvSpPr>
          <p:spPr>
            <a:xfrm>
              <a:off x="872096" y="3479026"/>
              <a:ext cx="260310" cy="2603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872096" y="4388014"/>
              <a:ext cx="260310" cy="2603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872096" y="5008687"/>
              <a:ext cx="260310" cy="2603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tx1"/>
                </a:solidFill>
              </a:rPr>
              <a:t>©2021 </a:t>
            </a:r>
            <a:r>
              <a:rPr lang="ru-RU" sz="1000" dirty="0" err="1">
                <a:solidFill>
                  <a:schemeClr val="tx1"/>
                </a:solidFill>
              </a:rPr>
              <a:t>Неофлекс</a:t>
            </a:r>
            <a:r>
              <a:rPr lang="ru-RU" sz="1000" dirty="0">
                <a:solidFill>
                  <a:schemeClr val="tx1"/>
                </a:solidFill>
              </a:rPr>
              <a:t>. Все права защищены</a:t>
            </a:r>
          </a:p>
        </p:txBody>
      </p:sp>
      <p:sp>
        <p:nvSpPr>
          <p:cNvPr id="19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5BE608-191B-4A1F-83EA-1629BE2ED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2" y="1629000"/>
            <a:ext cx="3696285" cy="31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1904" y="0"/>
            <a:ext cx="8405021" cy="6858000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4990216" y="1512120"/>
            <a:ext cx="6351568" cy="1426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На языке </a:t>
            </a: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Java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 разработан рабочий функционал, основные команды для общения с </a:t>
            </a: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Telegram-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ботом </a:t>
            </a: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@</a:t>
            </a:r>
            <a:r>
              <a:rPr lang="en-US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DevDucksCryptoBot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.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373427" y="625973"/>
            <a:ext cx="5939701" cy="109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Реализация на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Java</a:t>
            </a:r>
            <a:r>
              <a:rPr lang="ru-RU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oogle Shape;11552;p63"/>
          <p:cNvGrpSpPr/>
          <p:nvPr/>
        </p:nvGrpSpPr>
        <p:grpSpPr>
          <a:xfrm flipH="1">
            <a:off x="8166000" y="3114182"/>
            <a:ext cx="3052927" cy="2834180"/>
            <a:chOff x="727421" y="2828315"/>
            <a:chExt cx="1695374" cy="1560837"/>
          </a:xfrm>
        </p:grpSpPr>
        <p:grpSp>
          <p:nvGrpSpPr>
            <p:cNvPr id="20" name="Google Shape;11553;p63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76" name="Google Shape;11554;p63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1555;p63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1556;p63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1557;p63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11558;p63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11559;p63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11560;p63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11561;p63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69" name="Google Shape;11562;p63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1563;p63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1564;p63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1565;p63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1566;p63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1567;p63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1568;p63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" name="Google Shape;11569;p63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62" name="Google Shape;11570;p63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1571;p63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1572;p63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1573;p63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1574;p63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1575;p63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1576;p63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" name="Google Shape;11577;p63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55" name="Google Shape;11578;p63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1579;p63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1580;p63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1581;p63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1582;p63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1583;p63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1584;p63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" name="Google Shape;11585;p63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48" name="Google Shape;11586;p63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1587;p63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1588;p63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1589;p63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1590;p63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1591;p63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1592;p63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11593;p63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46" name="Google Shape;11594;p63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11595;p63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1596;p63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39" name="Google Shape;11597;p63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1598;p63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1599;p63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1600;p63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1601;p63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1602;p63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1603;p63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" name="Google Shape;11604;p63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32" name="Google Shape;11605;p63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1606;p63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1607;p63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1608;p63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1609;p63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1610;p63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1611;p63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84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/>
              <a:t>©2021 </a:t>
            </a:r>
            <a:r>
              <a:rPr lang="ru-RU" sz="1000" dirty="0" err="1"/>
              <a:t>Неофлекс</a:t>
            </a:r>
            <a:r>
              <a:rPr lang="ru-RU" sz="1000" dirty="0"/>
              <a:t>. Все права защищены</a:t>
            </a:r>
          </a:p>
        </p:txBody>
      </p:sp>
      <p:sp>
        <p:nvSpPr>
          <p:cNvPr id="85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0786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1904" y="0"/>
            <a:ext cx="8405021" cy="6858000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4990216" y="1512120"/>
            <a:ext cx="6351568" cy="1426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На языке </a:t>
            </a: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Scala 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реализован механизм для обработки криптовалют, который передает обработанные данные в хранилище для </a:t>
            </a: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@</a:t>
            </a:r>
            <a:r>
              <a:rPr lang="en-US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DevDucksCryptoBot</a:t>
            </a:r>
            <a:endParaRPr lang="en-US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373427" y="625973"/>
            <a:ext cx="5939701" cy="109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Реализация на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Scala</a:t>
            </a:r>
            <a:r>
              <a:rPr lang="ru-RU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oogle Shape;11552;p63"/>
          <p:cNvGrpSpPr/>
          <p:nvPr/>
        </p:nvGrpSpPr>
        <p:grpSpPr>
          <a:xfrm flipH="1">
            <a:off x="8166000" y="3114182"/>
            <a:ext cx="3052927" cy="2834180"/>
            <a:chOff x="727421" y="2828315"/>
            <a:chExt cx="1695374" cy="1560837"/>
          </a:xfrm>
        </p:grpSpPr>
        <p:grpSp>
          <p:nvGrpSpPr>
            <p:cNvPr id="20" name="Google Shape;11553;p63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76" name="Google Shape;11554;p63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1555;p63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1556;p63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1557;p63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11558;p63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11559;p63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11560;p63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11561;p63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69" name="Google Shape;11562;p63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1563;p63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1564;p63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1565;p63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1566;p63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1567;p63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1568;p63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" name="Google Shape;11569;p63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62" name="Google Shape;11570;p63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1571;p63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1572;p63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1573;p63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1574;p63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1575;p63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1576;p63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" name="Google Shape;11577;p63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55" name="Google Shape;11578;p63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1579;p63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1580;p63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1581;p63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1582;p63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1583;p63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1584;p63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" name="Google Shape;11585;p63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48" name="Google Shape;11586;p63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1587;p63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1588;p63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1589;p63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1590;p63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1591;p63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1592;p63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11593;p63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46" name="Google Shape;11594;p63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11595;p63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1596;p63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39" name="Google Shape;11597;p63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1598;p63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1599;p63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1600;p63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1601;p63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1602;p63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1603;p63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" name="Google Shape;11604;p63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32" name="Google Shape;11605;p63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1606;p63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1607;p63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1608;p63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1609;p63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1610;p63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1611;p63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84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/>
              <a:t>©2021 </a:t>
            </a:r>
            <a:r>
              <a:rPr lang="ru-RU" sz="1000" dirty="0" err="1"/>
              <a:t>Неофлекс</a:t>
            </a:r>
            <a:r>
              <a:rPr lang="ru-RU" sz="1000" dirty="0"/>
              <a:t>. Все права защищены</a:t>
            </a:r>
          </a:p>
        </p:txBody>
      </p:sp>
      <p:sp>
        <p:nvSpPr>
          <p:cNvPr id="85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743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00" y="-1"/>
            <a:ext cx="12261000" cy="6894001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1710000" y="2553605"/>
            <a:ext cx="4680000" cy="45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400" dirty="0"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Google Shape;12214;p65"/>
          <p:cNvGrpSpPr/>
          <p:nvPr/>
        </p:nvGrpSpPr>
        <p:grpSpPr>
          <a:xfrm>
            <a:off x="3622634" y="5377029"/>
            <a:ext cx="720311" cy="684102"/>
            <a:chOff x="1284212" y="1963766"/>
            <a:chExt cx="379489" cy="366046"/>
          </a:xfrm>
          <a:solidFill>
            <a:schemeClr val="tx2"/>
          </a:solidFill>
        </p:grpSpPr>
        <p:sp>
          <p:nvSpPr>
            <p:cNvPr id="18" name="Google Shape;12215;p65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2216;p65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" name="Прямоугольник с одним скругленным углом 25"/>
          <p:cNvSpPr/>
          <p:nvPr/>
        </p:nvSpPr>
        <p:spPr>
          <a:xfrm flipV="1">
            <a:off x="-69000" y="549275"/>
            <a:ext cx="5586835" cy="1694131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15938" y="737020"/>
            <a:ext cx="5171344" cy="14125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Функционал бота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DevDucksCryptoBot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tx1"/>
                </a:solidFill>
              </a:rPr>
              <a:t>©2021 </a:t>
            </a:r>
            <a:r>
              <a:rPr lang="ru-RU" sz="1000" dirty="0" err="1">
                <a:solidFill>
                  <a:schemeClr val="tx1"/>
                </a:solidFill>
              </a:rPr>
              <a:t>Неофлекс</a:t>
            </a:r>
            <a:r>
              <a:rPr lang="ru-RU" sz="1000" dirty="0">
                <a:solidFill>
                  <a:schemeClr val="tx1"/>
                </a:solidFill>
              </a:rPr>
              <a:t>. Все права защищены</a:t>
            </a:r>
          </a:p>
        </p:txBody>
      </p:sp>
      <p:sp>
        <p:nvSpPr>
          <p:cNvPr id="37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3974" y="2663334"/>
            <a:ext cx="52233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tx2"/>
                </a:solidFill>
                <a:cs typeface="Segoe UI" panose="020B0502040204020203" pitchFamily="34" charset="0"/>
              </a:rPr>
              <a:t>Функционал бота </a:t>
            </a:r>
            <a:r>
              <a:rPr lang="en-US" sz="1600" b="1" dirty="0">
                <a:solidFill>
                  <a:schemeClr val="tx2"/>
                </a:solidFill>
                <a:cs typeface="Segoe UI" panose="020B0502040204020203" pitchFamily="34" charset="0"/>
              </a:rPr>
              <a:t>@</a:t>
            </a:r>
            <a:r>
              <a:rPr lang="en-US" sz="1600" b="1" dirty="0" err="1">
                <a:solidFill>
                  <a:schemeClr val="tx2"/>
                </a:solidFill>
                <a:cs typeface="Segoe UI" panose="020B0502040204020203" pitchFamily="34" charset="0"/>
              </a:rPr>
              <a:t>DevDucksCryptoBot</a:t>
            </a:r>
            <a:r>
              <a:rPr lang="ru-RU" sz="1600" b="1" dirty="0">
                <a:solidFill>
                  <a:schemeClr val="tx2"/>
                </a:solidFill>
                <a:cs typeface="Segoe UI" panose="020B0502040204020203" pitchFamily="34" charset="0"/>
              </a:rPr>
              <a:t> представляет собой возможность подписки на различные </a:t>
            </a:r>
            <a:r>
              <a:rPr lang="ru-RU" sz="1600" b="1" dirty="0" err="1">
                <a:solidFill>
                  <a:schemeClr val="tx2"/>
                </a:solidFill>
                <a:cs typeface="Segoe UI" panose="020B0502040204020203" pitchFamily="34" charset="0"/>
              </a:rPr>
              <a:t>стримы</a:t>
            </a:r>
            <a:r>
              <a:rPr lang="ru-RU" sz="1600" b="1" dirty="0">
                <a:solidFill>
                  <a:schemeClr val="tx2"/>
                </a:solidFill>
                <a:cs typeface="Segoe UI" panose="020B0502040204020203" pitchFamily="34" charset="0"/>
              </a:rPr>
              <a:t> по курсам криптовалют. </a:t>
            </a:r>
          </a:p>
          <a:p>
            <a:endParaRPr lang="ru-RU" sz="16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r>
              <a:rPr lang="ru-RU" sz="1600" b="1" dirty="0">
                <a:solidFill>
                  <a:schemeClr val="tx2"/>
                </a:solidFill>
                <a:cs typeface="Segoe UI" panose="020B0502040204020203" pitchFamily="34" charset="0"/>
              </a:rPr>
              <a:t>Так же возможность проследить курс валюты на падение или повышение цен от текущей, на данный момент.</a:t>
            </a:r>
            <a:endParaRPr lang="en-US" sz="16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0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0" y="0"/>
            <a:ext cx="10293433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94"/>
            <a:ext cx="6247452" cy="6901501"/>
          </a:xfrm>
          <a:prstGeom prst="rect">
            <a:avLst/>
          </a:prstGeom>
        </p:spPr>
      </p:pic>
      <p:sp>
        <p:nvSpPr>
          <p:cNvPr id="16" name="Прямоугольник с одним скругленным углом 15"/>
          <p:cNvSpPr/>
          <p:nvPr/>
        </p:nvSpPr>
        <p:spPr>
          <a:xfrm flipV="1">
            <a:off x="0" y="549274"/>
            <a:ext cx="5004618" cy="1457191"/>
          </a:xfrm>
          <a:prstGeom prst="round1Rect">
            <a:avLst>
              <a:gd name="adj" fmla="val 36769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786000" y="2934000"/>
            <a:ext cx="4218618" cy="134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На данном этапе разработки бота имеются стандартные функции для проверки курса криптовалют.</a:t>
            </a:r>
            <a:b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</a:br>
            <a:endParaRPr lang="ru-RU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Составлен план по его  дальнейшей разработке и добавления нового функционала, упрощения в использовании.</a:t>
            </a:r>
            <a:endParaRPr lang="en-US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15938" y="566890"/>
            <a:ext cx="4488680" cy="1422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Функционал бота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DevDucksCryptoBot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tx1"/>
                </a:solidFill>
              </a:rPr>
              <a:t>©2021 </a:t>
            </a:r>
            <a:r>
              <a:rPr lang="ru-RU" sz="1000" dirty="0" err="1">
                <a:solidFill>
                  <a:schemeClr val="tx1"/>
                </a:solidFill>
              </a:rPr>
              <a:t>Неофлекс</a:t>
            </a:r>
            <a:r>
              <a:rPr lang="ru-RU" sz="1000" dirty="0">
                <a:solidFill>
                  <a:schemeClr val="tx1"/>
                </a:solidFill>
              </a:rPr>
              <a:t>. Все права защищены</a:t>
            </a:r>
          </a:p>
        </p:txBody>
      </p:sp>
      <p:sp>
        <p:nvSpPr>
          <p:cNvPr id="17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206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0" y="0"/>
            <a:ext cx="10293433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94"/>
            <a:ext cx="6247452" cy="6901501"/>
          </a:xfrm>
          <a:prstGeom prst="rect">
            <a:avLst/>
          </a:prstGeom>
        </p:spPr>
      </p:pic>
      <p:sp>
        <p:nvSpPr>
          <p:cNvPr id="16" name="Прямоугольник с одним скругленным углом 15"/>
          <p:cNvSpPr/>
          <p:nvPr/>
        </p:nvSpPr>
        <p:spPr>
          <a:xfrm flipV="1">
            <a:off x="0" y="549274"/>
            <a:ext cx="5004618" cy="1457191"/>
          </a:xfrm>
          <a:prstGeom prst="round1Rect">
            <a:avLst>
              <a:gd name="adj" fmla="val 36769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786000" y="2934000"/>
            <a:ext cx="4218618" cy="134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15938" y="566890"/>
            <a:ext cx="4488680" cy="1422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Support</a:t>
            </a:r>
            <a:r>
              <a:rPr lang="ru-RU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</a:t>
            </a:r>
            <a:r>
              <a:rPr lang="en-US" b="1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DevDucksCryptoBot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tx1"/>
                </a:solidFill>
              </a:rPr>
              <a:t>©2021 </a:t>
            </a:r>
            <a:r>
              <a:rPr lang="ru-RU" sz="1000" dirty="0" err="1">
                <a:solidFill>
                  <a:schemeClr val="tx1"/>
                </a:solidFill>
              </a:rPr>
              <a:t>Неофлекс</a:t>
            </a:r>
            <a:r>
              <a:rPr lang="ru-RU" sz="1000" dirty="0">
                <a:solidFill>
                  <a:schemeClr val="tx1"/>
                </a:solidFill>
              </a:rPr>
              <a:t>. Все права защищены</a:t>
            </a:r>
          </a:p>
        </p:txBody>
      </p:sp>
      <p:sp>
        <p:nvSpPr>
          <p:cNvPr id="17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5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00" y="2618353"/>
            <a:ext cx="6006000" cy="174549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05" y="3836627"/>
            <a:ext cx="4848600" cy="25203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987" y="0"/>
            <a:ext cx="6445296" cy="2640883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889207" y="2207516"/>
            <a:ext cx="37667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Построены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дашборды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в </a:t>
            </a:r>
            <a:r>
              <a:rPr lang="ru-RU" sz="2000" dirty="0" err="1">
                <a:solidFill>
                  <a:schemeClr val="tx2">
                    <a:lumMod val="75000"/>
                  </a:schemeClr>
                </a:solidFill>
              </a:rPr>
              <a:t>grafana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 по данным из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prometheus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Настроен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zabbix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в связке с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rometheus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Собрана система из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docker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контейнеров и запущена на сервере. </a:t>
            </a:r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6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80" y="-81000"/>
            <a:ext cx="12192000" cy="6946499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4848856" y="2757207"/>
            <a:ext cx="6448473" cy="1396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Аналитик- Александр Погорелов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Java 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разработчик- Николай Ембулаев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Scala </a:t>
            </a:r>
            <a:r>
              <a:rPr lang="uk-UA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разработчик</a:t>
            </a:r>
            <a:r>
              <a:rPr lang="uk-UA" sz="1800" b="1" dirty="0">
                <a:solidFill>
                  <a:schemeClr val="tx2"/>
                </a:solidFill>
                <a:cs typeface="Segoe UI" panose="020B0502040204020203" pitchFamily="34" charset="0"/>
              </a:rPr>
              <a:t>- </a:t>
            </a:r>
            <a:r>
              <a:rPr lang="uk-UA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Михаил</a:t>
            </a:r>
            <a:r>
              <a:rPr lang="uk-UA" sz="1800" b="1" dirty="0">
                <a:solidFill>
                  <a:schemeClr val="tx2"/>
                </a:solidFill>
                <a:cs typeface="Segoe UI" panose="020B0502040204020203" pitchFamily="34" charset="0"/>
              </a:rPr>
              <a:t> 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Попов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Тестировщик</a:t>
            </a:r>
            <a:r>
              <a:rPr lang="ru-RU" sz="1800" b="1" dirty="0">
                <a:solidFill>
                  <a:schemeClr val="tx2"/>
                </a:solidFill>
                <a:cs typeface="Segoe UI" panose="020B0502040204020203" pitchFamily="34" charset="0"/>
              </a:rPr>
              <a:t>- Виктор Коблов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2"/>
                </a:solidFill>
                <a:cs typeface="Segoe UI" panose="020B0502040204020203" pitchFamily="34" charset="0"/>
              </a:rPr>
              <a:t>Support</a:t>
            </a:r>
            <a:r>
              <a:rPr lang="uk-UA" sz="1800" b="1" dirty="0">
                <a:solidFill>
                  <a:schemeClr val="tx2"/>
                </a:solidFill>
                <a:cs typeface="Segoe UI" panose="020B0502040204020203" pitchFamily="34" charset="0"/>
              </a:rPr>
              <a:t>- </a:t>
            </a:r>
            <a:r>
              <a:rPr lang="uk-UA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Никита</a:t>
            </a:r>
            <a:r>
              <a:rPr lang="uk-UA" sz="1800" b="1" dirty="0">
                <a:solidFill>
                  <a:schemeClr val="tx2"/>
                </a:solidFill>
                <a:cs typeface="Segoe UI" panose="020B0502040204020203" pitchFamily="34" charset="0"/>
              </a:rPr>
              <a:t> </a:t>
            </a:r>
            <a:r>
              <a:rPr lang="uk-UA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Корол</a:t>
            </a:r>
            <a:r>
              <a:rPr lang="ru-RU" sz="1800" b="1" dirty="0" err="1">
                <a:solidFill>
                  <a:schemeClr val="tx2"/>
                </a:solidFill>
                <a:cs typeface="Segoe UI" panose="020B0502040204020203" pitchFamily="34" charset="0"/>
              </a:rPr>
              <a:t>ёв</a:t>
            </a:r>
            <a:endParaRPr lang="ru-RU" sz="1800" b="1" dirty="0">
              <a:solidFill>
                <a:schemeClr val="tx2"/>
              </a:solidFill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93" y="99000"/>
            <a:ext cx="596907" cy="714003"/>
          </a:xfrm>
          <a:prstGeom prst="rect">
            <a:avLst/>
          </a:prstGeom>
        </p:spPr>
      </p:pic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с одним скругленным углом 15"/>
          <p:cNvSpPr/>
          <p:nvPr/>
        </p:nvSpPr>
        <p:spPr>
          <a:xfrm rot="10800000" flipH="1">
            <a:off x="4476001" y="-28914"/>
            <a:ext cx="6300000" cy="1701210"/>
          </a:xfrm>
          <a:prstGeom prst="round1Rect">
            <a:avLst>
              <a:gd name="adj" fmla="val 36769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4867227" y="188912"/>
            <a:ext cx="5908773" cy="1483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Состав команды и роли</a:t>
            </a:r>
          </a:p>
        </p:txBody>
      </p:sp>
      <p:sp>
        <p:nvSpPr>
          <p:cNvPr id="25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/>
              <a:t>©2021 </a:t>
            </a:r>
            <a:r>
              <a:rPr lang="ru-RU" sz="1000" dirty="0" err="1"/>
              <a:t>Неофлекс</a:t>
            </a:r>
            <a:r>
              <a:rPr lang="ru-RU" sz="1000" dirty="0"/>
              <a:t>. Все права защищены</a:t>
            </a:r>
          </a:p>
        </p:txBody>
      </p:sp>
      <p:sp>
        <p:nvSpPr>
          <p:cNvPr id="26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78196419"/>
      </p:ext>
    </p:extLst>
  </p:cSld>
  <p:clrMapOvr>
    <a:masterClrMapping/>
  </p:clrMapOvr>
</p:sld>
</file>

<file path=ppt/theme/theme1.xml><?xml version="1.0" encoding="utf-8"?>
<a:theme xmlns:a="http://schemas.openxmlformats.org/drawingml/2006/main" name="4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8100000" scaled="0"/>
          <a:tileRect/>
        </a:gradFill>
        <a:ln w="285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5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2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7C4353E43958E45AEEB365ED8C2542C" ma:contentTypeVersion="5" ma:contentTypeDescription="Создание документа." ma:contentTypeScope="" ma:versionID="065cfccd1215fde2f12c6fa91aaa688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9d58f4857a619b7c345529988bca3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3E5D82-D9CA-4E28-9EC2-B7C7F72CE463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027DE4-95C2-41D7-A169-1879C8B2D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E2C656A-B2CC-4E61-BCD3-4DB469327B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4295</TotalTime>
  <Words>264</Words>
  <Application>Microsoft Office PowerPoint</Application>
  <PresentationFormat>Широкоэкранный</PresentationFormat>
  <Paragraphs>46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Franklin Gothic Book</vt:lpstr>
      <vt:lpstr>Segoe UI</vt:lpstr>
      <vt:lpstr>Segoe UI Black</vt:lpstr>
      <vt:lpstr>4_Crop</vt:lpstr>
      <vt:lpstr>5_Crop</vt:lpstr>
      <vt:lpstr>2_Crop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Prudnikov, Aleksandr</dc:creator>
  <cp:lastModifiedBy>kingev_nv</cp:lastModifiedBy>
  <cp:revision>193</cp:revision>
  <dcterms:created xsi:type="dcterms:W3CDTF">2019-11-25T13:05:53Z</dcterms:created>
  <dcterms:modified xsi:type="dcterms:W3CDTF">2021-07-04T08:40:57Z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0x01010027C4353E43958E45AEEB365ED8C2542C</vt:lpwstr>
  </property>
</Properties>
</file>